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0" r:id="rId5"/>
    <p:sldId id="262" r:id="rId6"/>
    <p:sldId id="266" r:id="rId7"/>
    <p:sldId id="263" r:id="rId8"/>
    <p:sldId id="264" r:id="rId9"/>
    <p:sldId id="265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0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23-11-2015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867775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23-11-2015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67071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23-11-2015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96844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23-11-2015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97794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23-11-2015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17764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23-11-2015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13922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23-11-2015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91335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23-11-2015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01924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23-11-2015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99581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23-11-2015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17417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23-11-2015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16566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9AA83-E7A0-422B-B69C-6714283BE57B}" type="datetimeFigureOut">
              <a:rPr lang="nl-NL" smtClean="0"/>
              <a:pPr/>
              <a:t>23-11-2015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06916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98537"/>
          </a:xfrm>
        </p:spPr>
        <p:txBody>
          <a:bodyPr>
            <a:normAutofit fontScale="90000"/>
          </a:bodyPr>
          <a:lstStyle/>
          <a:p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Byzondere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Fin Feiten Uitwerkingen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2852738"/>
            <a:ext cx="9144000" cy="3522662"/>
          </a:xfrm>
        </p:spPr>
        <p:txBody>
          <a:bodyPr/>
          <a:lstStyle/>
          <a:p>
            <a:endParaRPr lang="nl-N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898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769257" y="0"/>
            <a:ext cx="10433957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u="sng" dirty="0" smtClean="0"/>
              <a:t>13.6 Groothandel Yilmaz</a:t>
            </a:r>
          </a:p>
          <a:p>
            <a:pPr marL="514350" indent="-514350"/>
            <a:r>
              <a:rPr lang="nl-NL" sz="2800" dirty="0" smtClean="0"/>
              <a:t>b. Leverantie</a:t>
            </a:r>
          </a:p>
          <a:p>
            <a:pPr marL="514350" indent="-514350"/>
            <a:endParaRPr lang="nl-NL" sz="2800" dirty="0" smtClean="0"/>
          </a:p>
          <a:p>
            <a:pPr marL="514350" indent="-514350"/>
            <a:r>
              <a:rPr lang="nl-NL" sz="2800" dirty="0" smtClean="0"/>
              <a:t>810 Inkoopwaarde van de verkopen	7.000			</a:t>
            </a:r>
          </a:p>
          <a:p>
            <a:pPr marL="514350" indent="-514350"/>
            <a:r>
              <a:rPr lang="nl-NL" sz="2800" dirty="0" smtClean="0"/>
              <a:t>Aan 700 Voorraad		   			     7.000</a:t>
            </a:r>
          </a:p>
          <a:p>
            <a:pPr marL="514350" indent="-514350"/>
            <a:endParaRPr lang="nl-NL" sz="3200" dirty="0" smtClean="0"/>
          </a:p>
          <a:p>
            <a:pPr marL="514350" indent="-514350"/>
            <a:r>
              <a:rPr lang="nl-NL" sz="2800" dirty="0" smtClean="0"/>
              <a:t>c. Betaling  9.270    3 % korting bij contant</a:t>
            </a:r>
          </a:p>
          <a:p>
            <a:pPr marL="514350" indent="-514350"/>
            <a:endParaRPr lang="nl-NL" sz="2800" dirty="0" smtClean="0"/>
          </a:p>
          <a:p>
            <a:pPr marL="514350" indent="-514350"/>
            <a:r>
              <a:rPr lang="nl-NL" sz="2800" dirty="0" smtClean="0"/>
              <a:t>110 Bank					9.270</a:t>
            </a:r>
          </a:p>
          <a:p>
            <a:pPr marL="514350" indent="-514350"/>
            <a:r>
              <a:rPr lang="nl-NL" sz="2800" dirty="0" smtClean="0"/>
              <a:t>900 Diverse baten en lasten                      270</a:t>
            </a:r>
          </a:p>
          <a:p>
            <a:pPr marL="514350" indent="-514350"/>
            <a:r>
              <a:rPr lang="nl-NL" sz="2800" dirty="0" smtClean="0"/>
              <a:t>Aan  130 Debiteuren					9.540</a:t>
            </a:r>
          </a:p>
          <a:p>
            <a:pPr marL="514350" indent="-514350"/>
            <a:endParaRPr lang="nl-NL" sz="2800" dirty="0" smtClean="0"/>
          </a:p>
          <a:p>
            <a:pPr marL="514350" indent="-514350"/>
            <a:r>
              <a:rPr lang="nl-NL" sz="2800" dirty="0" smtClean="0"/>
              <a:t>(</a:t>
            </a:r>
            <a:r>
              <a:rPr lang="nl-NL" sz="2800" dirty="0" smtClean="0"/>
              <a:t>921  Verleende </a:t>
            </a:r>
            <a:r>
              <a:rPr lang="nl-NL" sz="2800" dirty="0" smtClean="0"/>
              <a:t>korting voor contant        </a:t>
            </a:r>
            <a:r>
              <a:rPr lang="nl-NL" sz="2800" dirty="0" smtClean="0"/>
              <a:t>270 = 3 % over 9000)</a:t>
            </a:r>
          </a:p>
          <a:p>
            <a:pPr marL="514350" indent="-514350"/>
            <a:r>
              <a:rPr lang="nl-NL" sz="2800" dirty="0" smtClean="0"/>
              <a:t>( 181 Verschuldigde </a:t>
            </a:r>
            <a:r>
              <a:rPr lang="nl-NL" sz="2800" dirty="0" smtClean="0"/>
              <a:t>BTW              </a:t>
            </a:r>
            <a:r>
              <a:rPr lang="nl-NL" sz="2800" dirty="0" smtClean="0"/>
              <a:t>                 16,20 = 3 % over 540)</a:t>
            </a:r>
          </a:p>
          <a:p>
            <a:pPr marL="514350" indent="-514350"/>
            <a:r>
              <a:rPr lang="nl-NL" sz="2800" dirty="0" smtClean="0"/>
              <a:t>( Aan 900 Incidentele baten/lasten                               16,20)</a:t>
            </a:r>
            <a:endParaRPr lang="nl-NL" sz="2800" dirty="0" smtClean="0"/>
          </a:p>
          <a:p>
            <a:pPr marL="514350" indent="-514350"/>
            <a:endParaRPr lang="nl-NL" sz="2800" dirty="0" smtClean="0"/>
          </a:p>
          <a:p>
            <a:pPr marL="514350" indent="-514350"/>
            <a:endParaRPr lang="nl-NL" sz="3200" dirty="0" smtClean="0"/>
          </a:p>
          <a:p>
            <a:pPr marL="514350" indent="-514350"/>
            <a:endParaRPr lang="nl-NL" sz="3200" dirty="0" smtClean="0"/>
          </a:p>
          <a:p>
            <a:pPr marL="514350" indent="-514350"/>
            <a:endParaRPr lang="nl-NL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4123755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769257" y="0"/>
            <a:ext cx="104339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u="sng" dirty="0" smtClean="0"/>
              <a:t>13.7 Mulder markthal</a:t>
            </a:r>
            <a:endParaRPr lang="nl-NL" sz="3200" u="sng" dirty="0" smtClean="0"/>
          </a:p>
        </p:txBody>
      </p:sp>
      <p:sp>
        <p:nvSpPr>
          <p:cNvPr id="3" name="Tekstvak 2"/>
          <p:cNvSpPr txBox="1"/>
          <p:nvPr/>
        </p:nvSpPr>
        <p:spPr>
          <a:xfrm>
            <a:off x="455410" y="1064712"/>
            <a:ext cx="1043395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eriod"/>
            </a:pPr>
            <a:r>
              <a:rPr lang="nl-NL" sz="3200" dirty="0" smtClean="0"/>
              <a:t>210 Kruisposten 		5000</a:t>
            </a:r>
          </a:p>
          <a:p>
            <a:pPr marL="514350" indent="-514350"/>
            <a:r>
              <a:rPr lang="nl-NL" sz="3200" dirty="0" smtClean="0"/>
              <a:t>	</a:t>
            </a:r>
            <a:r>
              <a:rPr lang="nl-NL" sz="3200" dirty="0" smtClean="0"/>
              <a:t>Aan 100  kas   				5000</a:t>
            </a:r>
          </a:p>
          <a:p>
            <a:pPr marL="514350" indent="-514350"/>
            <a:endParaRPr lang="nl-NL" sz="3200" dirty="0" smtClean="0"/>
          </a:p>
          <a:p>
            <a:pPr marL="514350" indent="-514350">
              <a:buAutoNum type="alphaLcPeriod" startAt="2"/>
            </a:pPr>
            <a:r>
              <a:rPr lang="nl-NL" sz="3200" dirty="0" smtClean="0"/>
              <a:t>Niets</a:t>
            </a:r>
          </a:p>
          <a:p>
            <a:pPr marL="514350" indent="-514350">
              <a:buAutoNum type="alphaLcPeriod" startAt="2"/>
            </a:pPr>
            <a:endParaRPr lang="nl-NL" sz="3200" dirty="0" smtClean="0"/>
          </a:p>
          <a:p>
            <a:pPr marL="514350" indent="-514350">
              <a:buAutoNum type="alphaLcPeriod" startAt="2"/>
            </a:pPr>
            <a:r>
              <a:rPr lang="nl-NL" sz="3200" dirty="0" smtClean="0"/>
              <a:t>110 Bank			5.000</a:t>
            </a:r>
          </a:p>
          <a:p>
            <a:pPr marL="514350" indent="-514350"/>
            <a:r>
              <a:rPr lang="nl-NL" sz="3200" dirty="0" smtClean="0"/>
              <a:t>	</a:t>
            </a:r>
            <a:r>
              <a:rPr lang="nl-NL" sz="3200" dirty="0" smtClean="0"/>
              <a:t>Aan 210 Kruisposten</a:t>
            </a:r>
            <a:r>
              <a:rPr lang="nl-NL" sz="3200" dirty="0" smtClean="0"/>
              <a:t>   			5.000                              	</a:t>
            </a:r>
            <a:endParaRPr lang="nl-NL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542620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769257" y="0"/>
            <a:ext cx="104339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u="sng" dirty="0" smtClean="0"/>
              <a:t>13.8 </a:t>
            </a:r>
            <a:r>
              <a:rPr lang="nl-NL" sz="3200" u="sng" dirty="0" err="1" smtClean="0"/>
              <a:t>Mahabier</a:t>
            </a:r>
            <a:r>
              <a:rPr lang="nl-NL" sz="3200" u="sng" dirty="0" smtClean="0"/>
              <a:t> schoenen</a:t>
            </a:r>
            <a:endParaRPr lang="nl-NL" sz="3200" u="sng" dirty="0" smtClean="0"/>
          </a:p>
        </p:txBody>
      </p:sp>
      <p:sp>
        <p:nvSpPr>
          <p:cNvPr id="3" name="Tekstvak 2"/>
          <p:cNvSpPr txBox="1"/>
          <p:nvPr/>
        </p:nvSpPr>
        <p:spPr>
          <a:xfrm>
            <a:off x="455410" y="1064712"/>
            <a:ext cx="1043395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eriod"/>
            </a:pPr>
            <a:r>
              <a:rPr lang="nl-NL" sz="3200" dirty="0" smtClean="0"/>
              <a:t>Opmaken kas</a:t>
            </a:r>
          </a:p>
          <a:p>
            <a:r>
              <a:rPr lang="nl-NL" sz="3200" dirty="0" smtClean="0"/>
              <a:t>     100  kas                                      		1.200</a:t>
            </a:r>
          </a:p>
          <a:p>
            <a:r>
              <a:rPr lang="nl-NL" sz="3200" dirty="0" smtClean="0"/>
              <a:t> </a:t>
            </a:r>
            <a:r>
              <a:rPr lang="nl-NL" sz="3200" dirty="0" smtClean="0"/>
              <a:t>    211 kruisposten pin en creditcard	3.035</a:t>
            </a:r>
          </a:p>
          <a:p>
            <a:r>
              <a:rPr lang="nl-NL" sz="3200" dirty="0" smtClean="0"/>
              <a:t> </a:t>
            </a:r>
            <a:r>
              <a:rPr lang="nl-NL" sz="3200" dirty="0" smtClean="0"/>
              <a:t>    Aan 182 </a:t>
            </a:r>
            <a:r>
              <a:rPr lang="nl-NL" sz="3200" dirty="0" err="1" smtClean="0"/>
              <a:t>Verschuldgde</a:t>
            </a:r>
            <a:r>
              <a:rPr lang="nl-NL" sz="3200" dirty="0" smtClean="0"/>
              <a:t> BTW				735</a:t>
            </a:r>
          </a:p>
          <a:p>
            <a:r>
              <a:rPr lang="nl-NL" sz="3200" dirty="0" smtClean="0"/>
              <a:t> </a:t>
            </a:r>
            <a:r>
              <a:rPr lang="nl-NL" sz="3200" dirty="0" smtClean="0"/>
              <a:t>    Aan 850 Opbrengst verkopen			       3.500</a:t>
            </a:r>
          </a:p>
          <a:p>
            <a:endParaRPr lang="nl-NL" sz="3200" dirty="0" smtClean="0"/>
          </a:p>
          <a:p>
            <a:r>
              <a:rPr lang="nl-NL" sz="3200" dirty="0" smtClean="0"/>
              <a:t>     810 Inkoopwaarde verkopen      	2.200</a:t>
            </a:r>
          </a:p>
          <a:p>
            <a:r>
              <a:rPr lang="nl-NL" sz="3200" dirty="0" smtClean="0"/>
              <a:t> </a:t>
            </a:r>
            <a:r>
              <a:rPr lang="nl-NL" sz="3200" dirty="0" smtClean="0"/>
              <a:t>    Aan 700 Voorraad goederen		   	       2.200</a:t>
            </a:r>
          </a:p>
          <a:p>
            <a:r>
              <a:rPr lang="nl-NL" sz="3200" dirty="0" smtClean="0"/>
              <a:t>     </a:t>
            </a:r>
          </a:p>
          <a:p>
            <a:r>
              <a:rPr lang="nl-NL" sz="3200" dirty="0" smtClean="0"/>
              <a:t>b. 110 Bank					3.035</a:t>
            </a:r>
          </a:p>
          <a:p>
            <a:r>
              <a:rPr lang="nl-NL" sz="3200" dirty="0" smtClean="0"/>
              <a:t> </a:t>
            </a:r>
            <a:r>
              <a:rPr lang="nl-NL" sz="3200" dirty="0" smtClean="0"/>
              <a:t>    Aan 211 Kruisposten pin </a:t>
            </a:r>
            <a:r>
              <a:rPr lang="nl-NL" sz="3200" smtClean="0"/>
              <a:t>en creditcard              3.035</a:t>
            </a:r>
            <a:endParaRPr lang="nl-NL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542620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769257" y="0"/>
            <a:ext cx="1043395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u="sng" dirty="0" smtClean="0"/>
              <a:t>13.1  Groothandel Krajicek</a:t>
            </a:r>
            <a:endParaRPr lang="nl-NL" sz="3200" u="sng" dirty="0" smtClean="0"/>
          </a:p>
          <a:p>
            <a:endParaRPr lang="nl-NL" sz="3200" dirty="0" smtClean="0"/>
          </a:p>
          <a:p>
            <a:r>
              <a:rPr lang="nl-NL" sz="3200" dirty="0" smtClean="0"/>
              <a:t>a. </a:t>
            </a:r>
            <a:r>
              <a:rPr lang="nl-NL" sz="3200" dirty="0" smtClean="0"/>
              <a:t> Ontvangst factuur</a:t>
            </a:r>
            <a:endParaRPr lang="nl-NL" sz="3200" dirty="0" smtClean="0"/>
          </a:p>
          <a:p>
            <a:r>
              <a:rPr lang="nl-NL" sz="3200" dirty="0" smtClean="0"/>
              <a:t>     </a:t>
            </a:r>
            <a:r>
              <a:rPr lang="nl-NL" sz="3200" dirty="0" smtClean="0">
                <a:solidFill>
                  <a:srgbClr val="FF0000"/>
                </a:solidFill>
              </a:rPr>
              <a:t>710 Inkopen      </a:t>
            </a:r>
            <a:r>
              <a:rPr lang="nl-NL" sz="3200" dirty="0" smtClean="0">
                <a:solidFill>
                  <a:srgbClr val="FF0000"/>
                </a:solidFill>
              </a:rPr>
              <a:t>	</a:t>
            </a:r>
            <a:r>
              <a:rPr lang="nl-NL" sz="3200" dirty="0" smtClean="0">
                <a:solidFill>
                  <a:srgbClr val="FF0000"/>
                </a:solidFill>
              </a:rPr>
              <a:t>			7.000</a:t>
            </a:r>
            <a:endParaRPr lang="nl-NL" sz="3200" dirty="0" smtClean="0">
              <a:solidFill>
                <a:srgbClr val="FF0000"/>
              </a:solidFill>
            </a:endParaRPr>
          </a:p>
          <a:p>
            <a:r>
              <a:rPr lang="nl-NL" sz="3200" dirty="0" smtClean="0"/>
              <a:t>     180 </a:t>
            </a:r>
            <a:r>
              <a:rPr lang="nl-NL" sz="3200" dirty="0"/>
              <a:t>Te verrekenen BTW     </a:t>
            </a:r>
            <a:r>
              <a:rPr lang="nl-NL" sz="3200" dirty="0" smtClean="0"/>
              <a:t>                 	 </a:t>
            </a:r>
            <a:r>
              <a:rPr lang="nl-NL" sz="3200" dirty="0" smtClean="0"/>
              <a:t>1.470</a:t>
            </a:r>
            <a:endParaRPr lang="nl-NL" sz="3200" dirty="0" smtClean="0"/>
          </a:p>
          <a:p>
            <a:r>
              <a:rPr lang="nl-NL" sz="3200" dirty="0"/>
              <a:t> </a:t>
            </a:r>
            <a:r>
              <a:rPr lang="nl-NL" sz="3200" dirty="0" smtClean="0"/>
              <a:t>    Aan 140 crediteuren                                         	</a:t>
            </a:r>
            <a:r>
              <a:rPr lang="nl-NL" sz="3200" dirty="0" smtClean="0"/>
              <a:t>8.470</a:t>
            </a:r>
          </a:p>
          <a:p>
            <a:endParaRPr lang="nl-NL" sz="3200" dirty="0" smtClean="0"/>
          </a:p>
          <a:p>
            <a:r>
              <a:rPr lang="nl-NL" sz="3200" dirty="0" smtClean="0"/>
              <a:t>b. </a:t>
            </a:r>
            <a:r>
              <a:rPr lang="nl-NL" sz="3200" dirty="0" smtClean="0"/>
              <a:t>Ontvangst goederen in magazijn:</a:t>
            </a:r>
            <a:endParaRPr lang="nl-NL" sz="3200" dirty="0"/>
          </a:p>
          <a:p>
            <a:r>
              <a:rPr lang="nl-NL" sz="3200" dirty="0"/>
              <a:t>     </a:t>
            </a:r>
            <a:r>
              <a:rPr lang="nl-NL" sz="3200" dirty="0" smtClean="0"/>
              <a:t>700 Voorraad goederen                      </a:t>
            </a:r>
            <a:r>
              <a:rPr lang="nl-NL" sz="3200" dirty="0" smtClean="0"/>
              <a:t>	</a:t>
            </a:r>
            <a:r>
              <a:rPr lang="nl-NL" sz="3200" dirty="0" smtClean="0"/>
              <a:t>7.000</a:t>
            </a:r>
            <a:r>
              <a:rPr lang="nl-NL" sz="3200" dirty="0"/>
              <a:t/>
            </a:r>
            <a:br>
              <a:rPr lang="nl-NL" sz="3200" dirty="0"/>
            </a:br>
            <a:r>
              <a:rPr lang="nl-NL" sz="3200" dirty="0"/>
              <a:t>     </a:t>
            </a:r>
            <a:r>
              <a:rPr lang="nl-NL" sz="3200" dirty="0">
                <a:solidFill>
                  <a:srgbClr val="FF0000"/>
                </a:solidFill>
              </a:rPr>
              <a:t>Aan </a:t>
            </a:r>
            <a:r>
              <a:rPr lang="nl-NL" sz="3200" dirty="0" smtClean="0">
                <a:solidFill>
                  <a:srgbClr val="FF0000"/>
                </a:solidFill>
              </a:rPr>
              <a:t>710  Inkopen				              </a:t>
            </a:r>
            <a:r>
              <a:rPr lang="nl-NL" sz="3200" dirty="0" smtClean="0">
                <a:solidFill>
                  <a:srgbClr val="FF0000"/>
                </a:solidFill>
              </a:rPr>
              <a:t>	</a:t>
            </a:r>
            <a:r>
              <a:rPr lang="nl-NL" sz="3200" dirty="0" smtClean="0">
                <a:solidFill>
                  <a:srgbClr val="FF0000"/>
                </a:solidFill>
              </a:rPr>
              <a:t>7.000</a:t>
            </a:r>
            <a:endParaRPr lang="nl-NL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073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718457" y="0"/>
            <a:ext cx="1043395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3200" dirty="0" smtClean="0"/>
          </a:p>
          <a:p>
            <a:r>
              <a:rPr lang="nl-NL" sz="3200" dirty="0" smtClean="0">
                <a:solidFill>
                  <a:srgbClr val="FF0000"/>
                </a:solidFill>
              </a:rPr>
              <a:t>c. Ontvangst computer (</a:t>
            </a:r>
            <a:r>
              <a:rPr lang="nl-NL" sz="3200" b="1" dirty="0" smtClean="0">
                <a:solidFill>
                  <a:srgbClr val="FF0000"/>
                </a:solidFill>
              </a:rPr>
              <a:t>geen</a:t>
            </a:r>
            <a:r>
              <a:rPr lang="nl-NL" sz="3200" dirty="0" smtClean="0">
                <a:solidFill>
                  <a:srgbClr val="FF0000"/>
                </a:solidFill>
              </a:rPr>
              <a:t> inkopen bij het examen!!)</a:t>
            </a:r>
          </a:p>
          <a:p>
            <a:endParaRPr lang="nl-NL" sz="3200" dirty="0">
              <a:solidFill>
                <a:srgbClr val="FF0000"/>
              </a:solidFill>
            </a:endParaRPr>
          </a:p>
          <a:p>
            <a:r>
              <a:rPr lang="nl-NL" sz="3200" dirty="0"/>
              <a:t>     </a:t>
            </a:r>
            <a:r>
              <a:rPr lang="nl-NL" sz="3200" dirty="0" smtClean="0"/>
              <a:t>020 Inventaris                                    	900</a:t>
            </a:r>
          </a:p>
          <a:p>
            <a:r>
              <a:rPr lang="nl-NL" sz="3200" dirty="0" smtClean="0"/>
              <a:t>     180 Te verrekenen BTW			210</a:t>
            </a:r>
            <a:r>
              <a:rPr lang="nl-NL" sz="3200" dirty="0"/>
              <a:t/>
            </a:r>
            <a:br>
              <a:rPr lang="nl-NL" sz="3200" dirty="0"/>
            </a:br>
            <a:r>
              <a:rPr lang="nl-NL" sz="3200" dirty="0"/>
              <a:t>     Aan </a:t>
            </a:r>
            <a:r>
              <a:rPr lang="nl-NL" sz="3200" dirty="0" smtClean="0"/>
              <a:t>140  Crediteuren			                    </a:t>
            </a:r>
            <a:r>
              <a:rPr lang="nl-NL" sz="3200" dirty="0" smtClean="0"/>
              <a:t>700</a:t>
            </a:r>
            <a:endParaRPr lang="nl-NL" sz="3200" dirty="0"/>
          </a:p>
          <a:p>
            <a:endParaRPr lang="nl-NL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5973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718457" y="0"/>
            <a:ext cx="1043395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u="sng" dirty="0" smtClean="0"/>
              <a:t>13.2 Groothandel van der Hoof</a:t>
            </a:r>
            <a:endParaRPr lang="nl-NL" sz="3200" u="sng" dirty="0" smtClean="0"/>
          </a:p>
          <a:p>
            <a:endParaRPr lang="nl-NL" sz="3200" dirty="0" smtClean="0"/>
          </a:p>
          <a:p>
            <a:r>
              <a:rPr lang="nl-NL" sz="3200" dirty="0" smtClean="0"/>
              <a:t>a. </a:t>
            </a:r>
            <a:r>
              <a:rPr lang="nl-NL" sz="3200" dirty="0" smtClean="0"/>
              <a:t>Ontvangst goederen </a:t>
            </a:r>
            <a:endParaRPr lang="nl-NL" sz="3200" dirty="0" smtClean="0"/>
          </a:p>
          <a:p>
            <a:r>
              <a:rPr lang="nl-NL" sz="3200" dirty="0" smtClean="0"/>
              <a:t>     </a:t>
            </a:r>
            <a:r>
              <a:rPr lang="nl-NL" sz="3200" dirty="0" smtClean="0"/>
              <a:t>700 </a:t>
            </a:r>
            <a:r>
              <a:rPr lang="nl-NL" sz="3200" dirty="0" smtClean="0"/>
              <a:t>Voorraad goederen                      	</a:t>
            </a:r>
            <a:r>
              <a:rPr lang="nl-NL" sz="3200" dirty="0" smtClean="0"/>
              <a:t>4.500</a:t>
            </a:r>
            <a:r>
              <a:rPr lang="nl-NL" sz="3200" dirty="0" smtClean="0"/>
              <a:t/>
            </a:r>
            <a:br>
              <a:rPr lang="nl-NL" sz="3200" dirty="0" smtClean="0"/>
            </a:br>
            <a:r>
              <a:rPr lang="nl-NL" sz="3200" dirty="0" smtClean="0"/>
              <a:t>     </a:t>
            </a:r>
            <a:r>
              <a:rPr lang="nl-NL" sz="3200" dirty="0" smtClean="0">
                <a:solidFill>
                  <a:srgbClr val="FF0000"/>
                </a:solidFill>
              </a:rPr>
              <a:t>Aan 710  Inkopen				              	</a:t>
            </a:r>
            <a:r>
              <a:rPr lang="nl-NL" sz="3200" dirty="0" smtClean="0">
                <a:solidFill>
                  <a:srgbClr val="FF0000"/>
                </a:solidFill>
              </a:rPr>
              <a:t>4.500</a:t>
            </a:r>
            <a:endParaRPr lang="nl-NL" sz="3200" dirty="0" smtClean="0">
              <a:solidFill>
                <a:srgbClr val="FF0000"/>
              </a:solidFill>
            </a:endParaRPr>
          </a:p>
          <a:p>
            <a:endParaRPr lang="nl-NL" sz="3200" dirty="0"/>
          </a:p>
          <a:p>
            <a:r>
              <a:rPr lang="nl-NL" sz="3200" dirty="0" smtClean="0"/>
              <a:t>b</a:t>
            </a:r>
            <a:r>
              <a:rPr lang="nl-NL" sz="3200" dirty="0" smtClean="0"/>
              <a:t>. </a:t>
            </a:r>
            <a:r>
              <a:rPr lang="nl-NL" sz="3200" dirty="0" smtClean="0"/>
              <a:t>Ontvangst factuur</a:t>
            </a:r>
          </a:p>
          <a:p>
            <a:r>
              <a:rPr lang="nl-NL" sz="3200" dirty="0" smtClean="0">
                <a:solidFill>
                  <a:srgbClr val="FF0000"/>
                </a:solidFill>
              </a:rPr>
              <a:t>     710 </a:t>
            </a:r>
            <a:r>
              <a:rPr lang="nl-NL" sz="3200" dirty="0" smtClean="0">
                <a:solidFill>
                  <a:srgbClr val="FF0000"/>
                </a:solidFill>
              </a:rPr>
              <a:t>Inkopen      				</a:t>
            </a:r>
            <a:r>
              <a:rPr lang="nl-NL" sz="3200" dirty="0" smtClean="0">
                <a:solidFill>
                  <a:srgbClr val="FF0000"/>
                </a:solidFill>
              </a:rPr>
              <a:t>4.500</a:t>
            </a:r>
            <a:endParaRPr lang="nl-NL" sz="3200" dirty="0" smtClean="0">
              <a:solidFill>
                <a:srgbClr val="FF0000"/>
              </a:solidFill>
            </a:endParaRPr>
          </a:p>
          <a:p>
            <a:r>
              <a:rPr lang="nl-NL" sz="3200" dirty="0" smtClean="0"/>
              <a:t>     180 Te verrekenen BTW                      </a:t>
            </a:r>
            <a:r>
              <a:rPr lang="nl-NL" sz="3200" dirty="0" smtClean="0"/>
              <a:t>    945</a:t>
            </a:r>
            <a:endParaRPr lang="nl-NL" sz="3200" dirty="0" smtClean="0"/>
          </a:p>
          <a:p>
            <a:r>
              <a:rPr lang="nl-NL" sz="3200" dirty="0" smtClean="0"/>
              <a:t>     Aan 140 crediteuren                                         	</a:t>
            </a:r>
            <a:r>
              <a:rPr lang="nl-NL" sz="3200" dirty="0" smtClean="0"/>
              <a:t>5.445</a:t>
            </a:r>
            <a:endParaRPr lang="nl-NL" sz="3200" dirty="0" smtClean="0"/>
          </a:p>
          <a:p>
            <a:endParaRPr lang="nl-NL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84188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626301" y="0"/>
            <a:ext cx="10162858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u="sng" dirty="0" smtClean="0"/>
              <a:t>13.3  </a:t>
            </a:r>
            <a:r>
              <a:rPr lang="nl-NL" sz="3200" u="sng" dirty="0" err="1" smtClean="0"/>
              <a:t>Carlson</a:t>
            </a:r>
            <a:r>
              <a:rPr lang="nl-NL" sz="3200" u="sng" dirty="0" smtClean="0"/>
              <a:t> Let op !! Dit is niet de bedoeling</a:t>
            </a:r>
            <a:endParaRPr lang="nl-NL" sz="3200" u="sng" dirty="0" smtClean="0"/>
          </a:p>
          <a:p>
            <a:r>
              <a:rPr lang="nl-NL" sz="2000" dirty="0" smtClean="0"/>
              <a:t>Ontvangen facturen </a:t>
            </a:r>
            <a:endParaRPr lang="nl-NL" sz="2000" dirty="0" smtClean="0"/>
          </a:p>
          <a:p>
            <a:r>
              <a:rPr lang="nl-NL" sz="2000" dirty="0" smtClean="0"/>
              <a:t>     </a:t>
            </a:r>
            <a:r>
              <a:rPr lang="nl-NL" sz="2000" dirty="0" smtClean="0">
                <a:solidFill>
                  <a:srgbClr val="FF0000"/>
                </a:solidFill>
              </a:rPr>
              <a:t>710 Inkopen      			</a:t>
            </a:r>
            <a:r>
              <a:rPr lang="nl-NL" sz="2000" dirty="0" smtClean="0">
                <a:solidFill>
                  <a:srgbClr val="FF0000"/>
                </a:solidFill>
              </a:rPr>
              <a:t>1.324.000</a:t>
            </a:r>
            <a:endParaRPr lang="nl-NL" sz="2000" dirty="0" smtClean="0">
              <a:solidFill>
                <a:srgbClr val="FF0000"/>
              </a:solidFill>
            </a:endParaRPr>
          </a:p>
          <a:p>
            <a:r>
              <a:rPr lang="nl-NL" sz="2000" dirty="0" smtClean="0"/>
              <a:t>     180 Te verrekenen BTW                      	 </a:t>
            </a:r>
            <a:r>
              <a:rPr lang="nl-NL" sz="2000" dirty="0" smtClean="0"/>
              <a:t>*******</a:t>
            </a:r>
            <a:endParaRPr lang="nl-NL" sz="2000" dirty="0" smtClean="0"/>
          </a:p>
          <a:p>
            <a:r>
              <a:rPr lang="nl-NL" sz="2000" dirty="0" smtClean="0"/>
              <a:t>     Aan 140 crediteuren   </a:t>
            </a:r>
            <a:r>
              <a:rPr lang="nl-NL" sz="2000" dirty="0" smtClean="0"/>
              <a:t>                                      </a:t>
            </a:r>
            <a:r>
              <a:rPr lang="nl-NL" sz="2000" dirty="0" smtClean="0"/>
              <a:t>	</a:t>
            </a:r>
            <a:r>
              <a:rPr lang="nl-NL" sz="2000" dirty="0" smtClean="0"/>
              <a:t>	*******</a:t>
            </a:r>
          </a:p>
          <a:p>
            <a:endParaRPr lang="nl-NL" sz="2000" dirty="0" smtClean="0"/>
          </a:p>
          <a:p>
            <a:r>
              <a:rPr lang="nl-NL" sz="2000" dirty="0" smtClean="0"/>
              <a:t> Getelde goederen </a:t>
            </a:r>
            <a:r>
              <a:rPr lang="nl-NL" sz="2000" dirty="0" smtClean="0"/>
              <a:t>in </a:t>
            </a:r>
            <a:r>
              <a:rPr lang="nl-NL" sz="2000" dirty="0" smtClean="0"/>
              <a:t>magazijn =  werkelijke voorraad:</a:t>
            </a:r>
            <a:endParaRPr lang="nl-NL" sz="2000" dirty="0" smtClean="0"/>
          </a:p>
          <a:p>
            <a:r>
              <a:rPr lang="nl-NL" sz="2000" dirty="0" smtClean="0"/>
              <a:t>     700 Voorraad goederen                      </a:t>
            </a:r>
            <a:r>
              <a:rPr lang="nl-NL" sz="2000" dirty="0" smtClean="0"/>
              <a:t>	1.340.000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>     </a:t>
            </a:r>
            <a:r>
              <a:rPr lang="nl-NL" sz="2000" dirty="0" smtClean="0">
                <a:solidFill>
                  <a:srgbClr val="FF0000"/>
                </a:solidFill>
              </a:rPr>
              <a:t>Aan 710  Inkopen				              	</a:t>
            </a:r>
            <a:r>
              <a:rPr lang="nl-NL" sz="2000" dirty="0" smtClean="0">
                <a:solidFill>
                  <a:srgbClr val="FF0000"/>
                </a:solidFill>
              </a:rPr>
              <a:t>1.3400.000</a:t>
            </a:r>
            <a:endParaRPr lang="nl-NL" sz="2000" dirty="0" smtClean="0">
              <a:solidFill>
                <a:srgbClr val="FF0000"/>
              </a:solidFill>
            </a:endParaRPr>
          </a:p>
          <a:p>
            <a:endParaRPr lang="nl-NL" sz="2400" dirty="0" smtClean="0"/>
          </a:p>
          <a:p>
            <a:r>
              <a:rPr lang="nl-NL" sz="2400" dirty="0" smtClean="0"/>
              <a:t> a.    Ontvangst terrein goederen</a:t>
            </a:r>
          </a:p>
          <a:p>
            <a:r>
              <a:rPr lang="nl-NL" sz="2400" dirty="0" smtClean="0"/>
              <a:t> </a:t>
            </a:r>
            <a:r>
              <a:rPr lang="nl-NL" sz="2400" dirty="0" smtClean="0"/>
              <a:t>         700 </a:t>
            </a:r>
            <a:r>
              <a:rPr lang="nl-NL" sz="2400" dirty="0" smtClean="0"/>
              <a:t>Voorraad goederen      </a:t>
            </a:r>
            <a:r>
              <a:rPr lang="nl-NL" sz="2400" dirty="0" smtClean="0"/>
              <a:t> </a:t>
            </a:r>
            <a:r>
              <a:rPr lang="nl-NL" sz="2400" dirty="0" smtClean="0"/>
              <a:t>	</a:t>
            </a:r>
            <a:r>
              <a:rPr lang="nl-NL" sz="2400" dirty="0" smtClean="0"/>
              <a:t>                   15.500</a:t>
            </a: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>    </a:t>
            </a:r>
            <a:r>
              <a:rPr lang="nl-NL" sz="2400" dirty="0" smtClean="0"/>
              <a:t>       </a:t>
            </a:r>
            <a:r>
              <a:rPr lang="nl-NL" sz="2400" dirty="0" smtClean="0">
                <a:solidFill>
                  <a:srgbClr val="FF0000"/>
                </a:solidFill>
              </a:rPr>
              <a:t>Aan 710  </a:t>
            </a:r>
            <a:r>
              <a:rPr lang="nl-NL" sz="2400" dirty="0" smtClean="0">
                <a:solidFill>
                  <a:srgbClr val="FF0000"/>
                </a:solidFill>
              </a:rPr>
              <a:t>Inkopen</a:t>
            </a:r>
            <a:r>
              <a:rPr lang="nl-NL" sz="2400" dirty="0" smtClean="0">
                <a:solidFill>
                  <a:srgbClr val="FF0000"/>
                </a:solidFill>
              </a:rPr>
              <a:t>		              	</a:t>
            </a:r>
            <a:r>
              <a:rPr lang="nl-NL" sz="2400" dirty="0" smtClean="0">
                <a:solidFill>
                  <a:srgbClr val="FF0000"/>
                </a:solidFill>
              </a:rPr>
              <a:t>                      15.500</a:t>
            </a:r>
          </a:p>
          <a:p>
            <a:endParaRPr lang="nl-NL" sz="2400" dirty="0" smtClean="0">
              <a:solidFill>
                <a:srgbClr val="FF0000"/>
              </a:solidFill>
            </a:endParaRPr>
          </a:p>
          <a:p>
            <a:r>
              <a:rPr lang="nl-NL" sz="2400" dirty="0" smtClean="0"/>
              <a:t>     </a:t>
            </a:r>
            <a:r>
              <a:rPr lang="nl-NL" sz="2400" dirty="0" smtClean="0">
                <a:solidFill>
                  <a:srgbClr val="FF0000"/>
                </a:solidFill>
              </a:rPr>
              <a:t> 710	1</a:t>
            </a:r>
            <a:r>
              <a:rPr lang="nl-NL" sz="2400" dirty="0" smtClean="0">
                <a:solidFill>
                  <a:srgbClr val="FF0000"/>
                </a:solidFill>
              </a:rPr>
              <a:t>.340.000 + 15.500 (in magazijn)   = 1.355.500</a:t>
            </a:r>
          </a:p>
          <a:p>
            <a:r>
              <a:rPr lang="nl-NL" sz="2400" dirty="0" smtClean="0">
                <a:solidFill>
                  <a:srgbClr val="FF0000"/>
                </a:solidFill>
              </a:rPr>
              <a:t>      700	          1.324.000   	dus voor    31.500 nog factuur , anders</a:t>
            </a:r>
          </a:p>
          <a:p>
            <a:endParaRPr lang="nl-NL" sz="2400" dirty="0" smtClean="0">
              <a:solidFill>
                <a:srgbClr val="FF0000"/>
              </a:solidFill>
            </a:endParaRPr>
          </a:p>
          <a:p>
            <a:r>
              <a:rPr lang="nl-NL" sz="2400" dirty="0" smtClean="0">
                <a:solidFill>
                  <a:srgbClr val="FF0000"/>
                </a:solidFill>
              </a:rPr>
              <a:t>b.   710		31.500</a:t>
            </a:r>
          </a:p>
          <a:p>
            <a:r>
              <a:rPr lang="nl-NL" sz="2400" dirty="0" smtClean="0">
                <a:solidFill>
                  <a:srgbClr val="FF0000"/>
                </a:solidFill>
              </a:rPr>
              <a:t> </a:t>
            </a:r>
            <a:r>
              <a:rPr lang="nl-NL" sz="2400" dirty="0" smtClean="0">
                <a:solidFill>
                  <a:srgbClr val="FF0000"/>
                </a:solidFill>
              </a:rPr>
              <a:t>     Aan 905 Voorraadverschillen   31.500 (stijging </a:t>
            </a:r>
            <a:r>
              <a:rPr lang="nl-NL" sz="2400" dirty="0" err="1" smtClean="0">
                <a:solidFill>
                  <a:srgbClr val="FF0000"/>
                </a:solidFill>
              </a:rPr>
              <a:t>ev</a:t>
            </a:r>
            <a:r>
              <a:rPr lang="nl-NL" sz="2400" dirty="0" smtClean="0">
                <a:solidFill>
                  <a:srgbClr val="FF0000"/>
                </a:solidFill>
              </a:rPr>
              <a:t>)</a:t>
            </a:r>
            <a:endParaRPr lang="nl-NL" sz="2400" dirty="0" smtClean="0">
              <a:solidFill>
                <a:srgbClr val="FF0000"/>
              </a:solidFill>
            </a:endParaRPr>
          </a:p>
          <a:p>
            <a:r>
              <a:rPr lang="nl-NL" sz="3200" dirty="0" smtClean="0">
                <a:solidFill>
                  <a:srgbClr val="FF0000"/>
                </a:solidFill>
              </a:rPr>
              <a:t> </a:t>
            </a:r>
            <a:r>
              <a:rPr lang="nl-NL" sz="3200" dirty="0" smtClean="0">
                <a:solidFill>
                  <a:srgbClr val="FF0000"/>
                </a:solidFill>
              </a:rPr>
              <a:t>    </a:t>
            </a:r>
            <a:endParaRPr lang="nl-NL" sz="3200" dirty="0">
              <a:solidFill>
                <a:srgbClr val="FF0000"/>
              </a:solidFill>
            </a:endParaRPr>
          </a:p>
          <a:p>
            <a:r>
              <a:rPr lang="nl-NL" sz="3200" dirty="0"/>
              <a:t>   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830223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526093" y="212941"/>
            <a:ext cx="1082248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u="sng" dirty="0" smtClean="0"/>
              <a:t>13.3  </a:t>
            </a:r>
            <a:r>
              <a:rPr lang="nl-NL" sz="2400" u="sng" dirty="0" err="1" smtClean="0"/>
              <a:t>Carlson</a:t>
            </a:r>
            <a:r>
              <a:rPr lang="nl-NL" sz="2400" u="sng" dirty="0" smtClean="0"/>
              <a:t> Let op !! Dit is </a:t>
            </a:r>
            <a:r>
              <a:rPr lang="nl-NL" sz="2400" u="sng" dirty="0" smtClean="0"/>
              <a:t>waarschijnlijk  ongeveer de </a:t>
            </a:r>
            <a:r>
              <a:rPr lang="nl-NL" sz="2400" u="sng" dirty="0" smtClean="0"/>
              <a:t>bedoeling</a:t>
            </a:r>
          </a:p>
          <a:p>
            <a:r>
              <a:rPr lang="nl-NL" sz="2000" dirty="0" smtClean="0"/>
              <a:t>Ontvangst factuur </a:t>
            </a:r>
          </a:p>
          <a:p>
            <a:r>
              <a:rPr lang="nl-NL" sz="2000" dirty="0" smtClean="0"/>
              <a:t>     </a:t>
            </a:r>
            <a:r>
              <a:rPr lang="nl-NL" sz="2000" dirty="0" smtClean="0">
                <a:solidFill>
                  <a:srgbClr val="FF0000"/>
                </a:solidFill>
              </a:rPr>
              <a:t>710 Inkopen      			</a:t>
            </a:r>
            <a:r>
              <a:rPr lang="nl-NL" sz="2000" dirty="0" smtClean="0">
                <a:solidFill>
                  <a:srgbClr val="FF0000"/>
                </a:solidFill>
              </a:rPr>
              <a:t>1.340.000</a:t>
            </a:r>
            <a:endParaRPr lang="nl-NL" sz="2000" dirty="0" smtClean="0">
              <a:solidFill>
                <a:srgbClr val="FF0000"/>
              </a:solidFill>
            </a:endParaRPr>
          </a:p>
          <a:p>
            <a:r>
              <a:rPr lang="nl-NL" sz="2000" dirty="0" smtClean="0"/>
              <a:t>     180 Te verrekenen BTW                      	 *******</a:t>
            </a:r>
          </a:p>
          <a:p>
            <a:r>
              <a:rPr lang="nl-NL" sz="2000" dirty="0" smtClean="0"/>
              <a:t>     Aan 140 crediteuren                                         		</a:t>
            </a:r>
            <a:r>
              <a:rPr lang="nl-NL" sz="2000" dirty="0" smtClean="0"/>
              <a:t>*******</a:t>
            </a:r>
          </a:p>
          <a:p>
            <a:endParaRPr lang="nl-NL" sz="2000" dirty="0" smtClean="0"/>
          </a:p>
          <a:p>
            <a:r>
              <a:rPr lang="nl-NL" sz="2000" dirty="0" smtClean="0"/>
              <a:t>Getelde goederen in magazijn =  werkelijke voorraad:</a:t>
            </a:r>
          </a:p>
          <a:p>
            <a:r>
              <a:rPr lang="nl-NL" sz="2000" dirty="0" smtClean="0"/>
              <a:t>     700 Voorraad goederen                      	</a:t>
            </a:r>
            <a:r>
              <a:rPr lang="nl-NL" sz="2000" dirty="0" smtClean="0"/>
              <a:t>1.324.000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>     </a:t>
            </a:r>
            <a:r>
              <a:rPr lang="nl-NL" sz="2000" dirty="0" smtClean="0">
                <a:solidFill>
                  <a:srgbClr val="FF0000"/>
                </a:solidFill>
              </a:rPr>
              <a:t>Aan </a:t>
            </a:r>
            <a:r>
              <a:rPr lang="nl-NL" sz="2000" dirty="0" smtClean="0">
                <a:solidFill>
                  <a:srgbClr val="FF0000"/>
                </a:solidFill>
              </a:rPr>
              <a:t>710  Inkopen				              	</a:t>
            </a:r>
            <a:r>
              <a:rPr lang="nl-NL" sz="2000" dirty="0" smtClean="0">
                <a:solidFill>
                  <a:srgbClr val="FF0000"/>
                </a:solidFill>
              </a:rPr>
              <a:t>1.324.000</a:t>
            </a:r>
            <a:endParaRPr lang="nl-NL" sz="2000" dirty="0" smtClean="0">
              <a:solidFill>
                <a:srgbClr val="FF0000"/>
              </a:solidFill>
            </a:endParaRPr>
          </a:p>
          <a:p>
            <a:endParaRPr lang="nl-NL" sz="2000" dirty="0" smtClean="0"/>
          </a:p>
          <a:p>
            <a:r>
              <a:rPr lang="nl-NL" sz="2000" dirty="0" smtClean="0"/>
              <a:t> </a:t>
            </a:r>
            <a:r>
              <a:rPr lang="nl-NL" sz="2400" dirty="0" smtClean="0"/>
              <a:t>a.       700 </a:t>
            </a:r>
            <a:r>
              <a:rPr lang="nl-NL" sz="2400" dirty="0" smtClean="0"/>
              <a:t>Voorraad goederen       	15.500</a:t>
            </a:r>
            <a:br>
              <a:rPr lang="nl-NL" sz="2400" dirty="0" smtClean="0"/>
            </a:br>
            <a:r>
              <a:rPr lang="nl-NL" sz="2400" dirty="0" smtClean="0"/>
              <a:t>           </a:t>
            </a:r>
            <a:r>
              <a:rPr lang="nl-NL" sz="2400" dirty="0" smtClean="0">
                <a:solidFill>
                  <a:srgbClr val="FF0000"/>
                </a:solidFill>
              </a:rPr>
              <a:t>Aan 710  Inkopen		              	</a:t>
            </a:r>
            <a:r>
              <a:rPr lang="nl-NL" sz="2400" dirty="0" smtClean="0">
                <a:solidFill>
                  <a:srgbClr val="FF0000"/>
                </a:solidFill>
              </a:rPr>
              <a:t>                  15.500</a:t>
            </a:r>
            <a:endParaRPr lang="nl-NL" sz="2400" dirty="0" smtClean="0">
              <a:solidFill>
                <a:srgbClr val="FF0000"/>
              </a:solidFill>
            </a:endParaRPr>
          </a:p>
          <a:p>
            <a:endParaRPr lang="nl-NL" sz="2400" dirty="0" smtClean="0">
              <a:solidFill>
                <a:srgbClr val="FF0000"/>
              </a:solidFill>
            </a:endParaRPr>
          </a:p>
          <a:p>
            <a:r>
              <a:rPr lang="nl-NL" sz="2400" dirty="0" smtClean="0"/>
              <a:t>     </a:t>
            </a:r>
            <a:r>
              <a:rPr lang="nl-NL" sz="2400" dirty="0" smtClean="0">
                <a:solidFill>
                  <a:srgbClr val="FF0000"/>
                </a:solidFill>
              </a:rPr>
              <a:t> </a:t>
            </a:r>
            <a:r>
              <a:rPr lang="nl-NL" sz="2400" dirty="0" smtClean="0">
                <a:solidFill>
                  <a:srgbClr val="FF0000"/>
                </a:solidFill>
              </a:rPr>
              <a:t>700</a:t>
            </a:r>
            <a:r>
              <a:rPr lang="nl-NL" sz="2400" dirty="0" smtClean="0">
                <a:solidFill>
                  <a:srgbClr val="FF0000"/>
                </a:solidFill>
              </a:rPr>
              <a:t>	</a:t>
            </a:r>
            <a:r>
              <a:rPr lang="nl-NL" sz="2400" dirty="0" smtClean="0">
                <a:solidFill>
                  <a:srgbClr val="FF0000"/>
                </a:solidFill>
              </a:rPr>
              <a:t>1.324.000 </a:t>
            </a:r>
            <a:r>
              <a:rPr lang="nl-NL" sz="2400" dirty="0" smtClean="0">
                <a:solidFill>
                  <a:srgbClr val="FF0000"/>
                </a:solidFill>
              </a:rPr>
              <a:t>+ 15.500 </a:t>
            </a:r>
            <a:r>
              <a:rPr lang="nl-NL" sz="2400" dirty="0" smtClean="0">
                <a:solidFill>
                  <a:srgbClr val="FF0000"/>
                </a:solidFill>
              </a:rPr>
              <a:t>( werkelijk in </a:t>
            </a:r>
            <a:r>
              <a:rPr lang="nl-NL" sz="2400" dirty="0" smtClean="0">
                <a:solidFill>
                  <a:srgbClr val="FF0000"/>
                </a:solidFill>
              </a:rPr>
              <a:t>magazijn)   = </a:t>
            </a:r>
            <a:r>
              <a:rPr lang="nl-NL" sz="2400" dirty="0" smtClean="0">
                <a:solidFill>
                  <a:srgbClr val="FF0000"/>
                </a:solidFill>
              </a:rPr>
              <a:t>1.339.500</a:t>
            </a:r>
            <a:endParaRPr lang="nl-NL" sz="2400" dirty="0" smtClean="0">
              <a:solidFill>
                <a:srgbClr val="FF0000"/>
              </a:solidFill>
            </a:endParaRPr>
          </a:p>
          <a:p>
            <a:r>
              <a:rPr lang="nl-NL" sz="2400" dirty="0" smtClean="0">
                <a:solidFill>
                  <a:srgbClr val="FF0000"/>
                </a:solidFill>
              </a:rPr>
              <a:t>      710</a:t>
            </a:r>
            <a:r>
              <a:rPr lang="nl-NL" sz="2400" dirty="0" smtClean="0">
                <a:solidFill>
                  <a:srgbClr val="FF0000"/>
                </a:solidFill>
              </a:rPr>
              <a:t>	 </a:t>
            </a:r>
            <a:r>
              <a:rPr lang="nl-NL" sz="2400" dirty="0" smtClean="0">
                <a:solidFill>
                  <a:srgbClr val="FF0000"/>
                </a:solidFill>
              </a:rPr>
              <a:t>Op papier ingekocht          1.340.000   dus   500 te weinig in het magazijn </a:t>
            </a:r>
            <a:endParaRPr lang="nl-NL" sz="2400" dirty="0" smtClean="0">
              <a:solidFill>
                <a:srgbClr val="FF0000"/>
              </a:solidFill>
            </a:endParaRPr>
          </a:p>
          <a:p>
            <a:endParaRPr lang="nl-NL" sz="2400" dirty="0" smtClean="0">
              <a:solidFill>
                <a:srgbClr val="FF0000"/>
              </a:solidFill>
            </a:endParaRPr>
          </a:p>
          <a:p>
            <a:r>
              <a:rPr lang="nl-NL" sz="2400" dirty="0" smtClean="0">
                <a:solidFill>
                  <a:srgbClr val="FF0000"/>
                </a:solidFill>
              </a:rPr>
              <a:t>b. </a:t>
            </a:r>
            <a:r>
              <a:rPr lang="nl-NL" sz="2400" dirty="0" smtClean="0">
                <a:solidFill>
                  <a:srgbClr val="FF0000"/>
                </a:solidFill>
              </a:rPr>
              <a:t>      </a:t>
            </a:r>
            <a:r>
              <a:rPr lang="nl-NL" sz="2400" dirty="0" smtClean="0"/>
              <a:t>905 </a:t>
            </a:r>
            <a:r>
              <a:rPr lang="nl-NL" sz="2400" dirty="0" smtClean="0"/>
              <a:t>Voorraadverschillen    </a:t>
            </a:r>
            <a:r>
              <a:rPr lang="nl-NL" sz="2400" dirty="0" smtClean="0"/>
              <a:t>                500                                                 (daling EV</a:t>
            </a:r>
            <a:r>
              <a:rPr lang="nl-NL" sz="24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nl-NL" sz="2400" dirty="0" smtClean="0">
                <a:solidFill>
                  <a:srgbClr val="FF0000"/>
                </a:solidFill>
              </a:rPr>
              <a:t> </a:t>
            </a:r>
            <a:r>
              <a:rPr lang="nl-NL" sz="2400" dirty="0" smtClean="0">
                <a:solidFill>
                  <a:srgbClr val="FF0000"/>
                </a:solidFill>
              </a:rPr>
              <a:t>         Aan 710</a:t>
            </a:r>
            <a:r>
              <a:rPr lang="nl-NL" sz="2400" dirty="0" smtClean="0">
                <a:solidFill>
                  <a:srgbClr val="FF0000"/>
                </a:solidFill>
              </a:rPr>
              <a:t>		</a:t>
            </a:r>
            <a:r>
              <a:rPr lang="nl-NL" sz="2400" dirty="0" smtClean="0">
                <a:solidFill>
                  <a:srgbClr val="FF0000"/>
                </a:solidFill>
              </a:rPr>
              <a:t>                                                                             500</a:t>
            </a:r>
            <a:endParaRPr lang="nl-NL" sz="2400" dirty="0" smtClean="0">
              <a:solidFill>
                <a:srgbClr val="FF0000"/>
              </a:solidFill>
            </a:endParaRPr>
          </a:p>
          <a:p>
            <a:r>
              <a:rPr lang="nl-NL" sz="2000" dirty="0" smtClean="0">
                <a:solidFill>
                  <a:srgbClr val="FF0000"/>
                </a:solidFill>
              </a:rPr>
              <a:t>   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769257" y="0"/>
            <a:ext cx="104339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u="sng" dirty="0" smtClean="0"/>
              <a:t>13.4 Fleur bloemenzaak</a:t>
            </a:r>
            <a:endParaRPr lang="nl-NL" sz="3200" u="sng" dirty="0" smtClean="0"/>
          </a:p>
        </p:txBody>
      </p:sp>
      <p:sp>
        <p:nvSpPr>
          <p:cNvPr id="3" name="Tekstvak 2"/>
          <p:cNvSpPr txBox="1"/>
          <p:nvPr/>
        </p:nvSpPr>
        <p:spPr>
          <a:xfrm>
            <a:off x="455410" y="1064712"/>
            <a:ext cx="1043395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3200" dirty="0" smtClean="0"/>
          </a:p>
          <a:p>
            <a:r>
              <a:rPr lang="nl-NL" sz="3200" dirty="0" smtClean="0">
                <a:solidFill>
                  <a:srgbClr val="FF0000"/>
                </a:solidFill>
              </a:rPr>
              <a:t>Positief kasverschil = kasteveel</a:t>
            </a:r>
          </a:p>
          <a:p>
            <a:r>
              <a:rPr lang="nl-NL" sz="3200" dirty="0" smtClean="0">
                <a:solidFill>
                  <a:srgbClr val="FF0000"/>
                </a:solidFill>
              </a:rPr>
              <a:t>Werkelijk hoeveelheid kasgeld 10 euro hoger</a:t>
            </a:r>
          </a:p>
          <a:p>
            <a:r>
              <a:rPr lang="nl-NL" sz="3200" dirty="0" smtClean="0">
                <a:solidFill>
                  <a:srgbClr val="FF0000"/>
                </a:solidFill>
              </a:rPr>
              <a:t>Boekhoudkundige hoeveelheid kasgeld ophogen met 10</a:t>
            </a:r>
          </a:p>
          <a:p>
            <a:endParaRPr lang="nl-NL" sz="3200" dirty="0">
              <a:solidFill>
                <a:srgbClr val="FF0000"/>
              </a:solidFill>
            </a:endParaRPr>
          </a:p>
          <a:p>
            <a:r>
              <a:rPr lang="nl-NL" sz="3200" dirty="0"/>
              <a:t>     </a:t>
            </a:r>
            <a:r>
              <a:rPr lang="nl-NL" sz="3200" dirty="0" smtClean="0"/>
              <a:t>100  kas                                    	10               (kas omhoog)</a:t>
            </a:r>
          </a:p>
          <a:p>
            <a:r>
              <a:rPr lang="nl-NL" sz="3200" dirty="0" smtClean="0"/>
              <a:t>     </a:t>
            </a:r>
            <a:r>
              <a:rPr lang="nl-NL" sz="3200" dirty="0"/>
              <a:t>Aan </a:t>
            </a:r>
            <a:r>
              <a:rPr lang="nl-NL" sz="3200" dirty="0" smtClean="0"/>
              <a:t>900 Incidentele baten		10 	(</a:t>
            </a:r>
            <a:r>
              <a:rPr lang="nl-NL" sz="3200" dirty="0" err="1" smtClean="0"/>
              <a:t>ev</a:t>
            </a:r>
            <a:r>
              <a:rPr lang="nl-NL" sz="3200" dirty="0" smtClean="0"/>
              <a:t> omhoog)</a:t>
            </a:r>
            <a:endParaRPr lang="nl-NL" sz="3200" dirty="0"/>
          </a:p>
          <a:p>
            <a:endParaRPr lang="nl-NL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542620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718457" y="0"/>
            <a:ext cx="1043395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u="sng" dirty="0" smtClean="0"/>
              <a:t>13.5 Bedrijf Bakker koopt laptop = korting bij inkoop</a:t>
            </a:r>
            <a:endParaRPr lang="nl-NL" sz="3200" u="sng" dirty="0" smtClean="0"/>
          </a:p>
          <a:p>
            <a:endParaRPr lang="nl-NL" sz="3200" dirty="0" smtClean="0">
              <a:solidFill>
                <a:srgbClr val="FF0000"/>
              </a:solidFill>
            </a:endParaRPr>
          </a:p>
          <a:p>
            <a:r>
              <a:rPr lang="nl-NL" sz="3200" dirty="0" smtClean="0"/>
              <a:t>a.	020 Inventaris                       1.500                    1470,00</a:t>
            </a:r>
          </a:p>
          <a:p>
            <a:r>
              <a:rPr lang="nl-NL" sz="3200" dirty="0" smtClean="0"/>
              <a:t>	</a:t>
            </a:r>
            <a:r>
              <a:rPr lang="nl-NL" sz="3200" dirty="0" smtClean="0"/>
              <a:t>180 Te verrekenen BTW	  315                       308,70</a:t>
            </a:r>
            <a:r>
              <a:rPr lang="nl-NL" sz="3200" dirty="0"/>
              <a:t/>
            </a:r>
            <a:br>
              <a:rPr lang="nl-NL" sz="3200" dirty="0"/>
            </a:br>
            <a:r>
              <a:rPr lang="nl-NL" sz="3200" dirty="0"/>
              <a:t>     </a:t>
            </a:r>
            <a:r>
              <a:rPr lang="nl-NL" sz="3200" dirty="0" smtClean="0"/>
              <a:t>	Aan 140  Crediteuren		             1.815       </a:t>
            </a:r>
          </a:p>
          <a:p>
            <a:endParaRPr lang="nl-NL" sz="3200" dirty="0" smtClean="0"/>
          </a:p>
          <a:p>
            <a:r>
              <a:rPr lang="nl-NL" sz="3200" dirty="0" smtClean="0"/>
              <a:t>b. 2 procent korting over 1.815 = </a:t>
            </a:r>
            <a:r>
              <a:rPr lang="nl-NL" sz="3200" dirty="0" smtClean="0">
                <a:solidFill>
                  <a:srgbClr val="FF0000"/>
                </a:solidFill>
              </a:rPr>
              <a:t>36,30</a:t>
            </a:r>
          </a:p>
          <a:p>
            <a:r>
              <a:rPr lang="nl-NL" sz="3200" dirty="0" smtClean="0"/>
              <a:t>				</a:t>
            </a:r>
          </a:p>
          <a:p>
            <a:endParaRPr lang="nl-NL" sz="3200" dirty="0"/>
          </a:p>
          <a:p>
            <a:endParaRPr lang="nl-NL" sz="3200" dirty="0" smtClean="0"/>
          </a:p>
          <a:p>
            <a:endParaRPr lang="nl-NL" sz="3200" dirty="0" smtClean="0"/>
          </a:p>
        </p:txBody>
      </p:sp>
      <p:sp>
        <p:nvSpPr>
          <p:cNvPr id="4" name="Rechthoek 3"/>
          <p:cNvSpPr/>
          <p:nvPr/>
        </p:nvSpPr>
        <p:spPr>
          <a:xfrm>
            <a:off x="726509" y="3656266"/>
            <a:ext cx="93318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dirty="0" smtClean="0"/>
              <a:t>c. Journaalpost </a:t>
            </a:r>
            <a:r>
              <a:rPr lang="nl-NL" sz="3200" dirty="0" smtClean="0"/>
              <a:t>betaling binnen Kortingstermijn </a:t>
            </a:r>
            <a:endParaRPr lang="nl-NL" sz="3200" dirty="0" smtClean="0"/>
          </a:p>
          <a:p>
            <a:r>
              <a:rPr lang="nl-NL" sz="3200" dirty="0" smtClean="0"/>
              <a:t/>
            </a:r>
            <a:br>
              <a:rPr lang="nl-NL" sz="3200" dirty="0" smtClean="0"/>
            </a:br>
            <a:r>
              <a:rPr lang="nl-NL" sz="3200" dirty="0" smtClean="0"/>
              <a:t>140</a:t>
            </a:r>
            <a:r>
              <a:rPr lang="nl-NL" sz="3200" dirty="0" smtClean="0"/>
              <a:t> Crediteuren   </a:t>
            </a:r>
            <a:r>
              <a:rPr lang="nl-NL" sz="3200" dirty="0" smtClean="0"/>
              <a:t>                       1.815 </a:t>
            </a:r>
          </a:p>
          <a:p>
            <a:r>
              <a:rPr lang="nl-NL" sz="3200" dirty="0" smtClean="0"/>
              <a:t>Aan 920 Ontvangen kortingen     </a:t>
            </a:r>
            <a:r>
              <a:rPr lang="nl-NL" sz="3200" dirty="0" smtClean="0"/>
              <a:t> </a:t>
            </a:r>
            <a:r>
              <a:rPr lang="nl-NL" sz="3200" dirty="0" smtClean="0"/>
              <a:t>          </a:t>
            </a:r>
            <a:r>
              <a:rPr lang="nl-NL" sz="3200" dirty="0" smtClean="0">
                <a:solidFill>
                  <a:srgbClr val="FF0000"/>
                </a:solidFill>
              </a:rPr>
              <a:t>30</a:t>
            </a:r>
            <a:r>
              <a:rPr lang="nl-NL" sz="3200" dirty="0" smtClean="0"/>
              <a:t> </a:t>
            </a:r>
          </a:p>
          <a:p>
            <a:r>
              <a:rPr lang="nl-NL" sz="3200" dirty="0" smtClean="0"/>
              <a:t>Aan</a:t>
            </a:r>
            <a:r>
              <a:rPr lang="nl-NL" sz="3200" dirty="0" smtClean="0"/>
              <a:t> 180 Te vorderen OB  </a:t>
            </a:r>
            <a:r>
              <a:rPr lang="nl-NL" sz="3200" dirty="0" smtClean="0"/>
              <a:t> 		             </a:t>
            </a:r>
            <a:r>
              <a:rPr lang="nl-NL" sz="3200" dirty="0" smtClean="0">
                <a:solidFill>
                  <a:srgbClr val="FF0000"/>
                </a:solidFill>
              </a:rPr>
              <a:t>6,30 </a:t>
            </a:r>
          </a:p>
          <a:p>
            <a:r>
              <a:rPr lang="nl-NL" sz="3200" dirty="0" smtClean="0"/>
              <a:t>Aan</a:t>
            </a:r>
            <a:r>
              <a:rPr lang="nl-NL" sz="3200" dirty="0" smtClean="0"/>
              <a:t> 110 Bank     </a:t>
            </a:r>
            <a:r>
              <a:rPr lang="nl-NL" sz="3200" dirty="0" smtClean="0"/>
              <a:t>			                  1778,70 </a:t>
            </a:r>
            <a:endParaRPr lang="nl-NL" sz="3200" dirty="0"/>
          </a:p>
        </p:txBody>
      </p:sp>
      <p:sp>
        <p:nvSpPr>
          <p:cNvPr id="5" name="Tekstvak 4"/>
          <p:cNvSpPr txBox="1"/>
          <p:nvPr/>
        </p:nvSpPr>
        <p:spPr>
          <a:xfrm>
            <a:off x="9006213" y="5361140"/>
            <a:ext cx="2903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>
                <a:solidFill>
                  <a:srgbClr val="FF0000"/>
                </a:solidFill>
              </a:rPr>
              <a:t>Boek 36,30 op 900</a:t>
            </a:r>
            <a:endParaRPr lang="nl-NL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0044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769257" y="0"/>
            <a:ext cx="1043395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u="sng" dirty="0" smtClean="0"/>
              <a:t>13.6 Groothandel Yilmaz</a:t>
            </a:r>
          </a:p>
          <a:p>
            <a:endParaRPr lang="nl-NL" sz="3200" dirty="0" smtClean="0"/>
          </a:p>
          <a:p>
            <a:pPr marL="514350" indent="-514350">
              <a:buAutoNum type="alphaLcPeriod"/>
            </a:pPr>
            <a:r>
              <a:rPr lang="nl-NL" sz="3200" dirty="0" smtClean="0"/>
              <a:t>Verkoopfactuur</a:t>
            </a:r>
          </a:p>
          <a:p>
            <a:pPr marL="514350" indent="-514350"/>
            <a:endParaRPr lang="nl-NL" sz="3200" dirty="0" smtClean="0"/>
          </a:p>
          <a:p>
            <a:pPr marL="514350" indent="-514350"/>
            <a:r>
              <a:rPr lang="nl-NL" sz="3200" dirty="0" smtClean="0"/>
              <a:t>130 Debiteuren				9.540			</a:t>
            </a:r>
          </a:p>
          <a:p>
            <a:pPr marL="514350" indent="-514350"/>
            <a:r>
              <a:rPr lang="nl-NL" sz="3200" dirty="0" smtClean="0"/>
              <a:t>Aan 181 Verschuldigde BTW    			     540</a:t>
            </a:r>
            <a:endParaRPr lang="nl-NL" sz="3200" dirty="0" smtClean="0"/>
          </a:p>
          <a:p>
            <a:pPr marL="514350" indent="-514350"/>
            <a:r>
              <a:rPr lang="nl-NL" sz="3200" dirty="0" smtClean="0"/>
              <a:t>Aan 850 Opbrengst verkopen			10.000</a:t>
            </a:r>
          </a:p>
          <a:p>
            <a:pPr marL="514350" indent="-514350"/>
            <a:r>
              <a:rPr lang="nl-NL" sz="3200" dirty="0" smtClean="0"/>
              <a:t>921 Verleende korting			1.000</a:t>
            </a:r>
            <a:endParaRPr lang="nl-NL" sz="3200" dirty="0" smtClean="0"/>
          </a:p>
        </p:txBody>
      </p:sp>
      <p:sp>
        <p:nvSpPr>
          <p:cNvPr id="4" name="Tekstvak 3"/>
          <p:cNvSpPr txBox="1"/>
          <p:nvPr/>
        </p:nvSpPr>
        <p:spPr>
          <a:xfrm>
            <a:off x="814191" y="4467037"/>
            <a:ext cx="98078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NL" sz="3200" dirty="0" smtClean="0"/>
              <a:t>130 Debiteuren		 		9.540			</a:t>
            </a:r>
          </a:p>
          <a:p>
            <a:pPr marL="514350" indent="-514350"/>
            <a:r>
              <a:rPr lang="nl-NL" sz="3200" dirty="0" smtClean="0"/>
              <a:t>921 Verleende </a:t>
            </a:r>
            <a:r>
              <a:rPr lang="nl-NL" sz="3200" dirty="0" smtClean="0"/>
              <a:t>korting	</a:t>
            </a:r>
            <a:r>
              <a:rPr lang="nl-NL" sz="3200" dirty="0" smtClean="0"/>
              <a:t>		1.000</a:t>
            </a:r>
          </a:p>
          <a:p>
            <a:pPr marL="514350" indent="-514350"/>
            <a:r>
              <a:rPr lang="nl-NL" sz="3200" dirty="0" smtClean="0"/>
              <a:t>Aan 181 Verschuldigde BTW    			     540</a:t>
            </a:r>
            <a:endParaRPr lang="nl-NL" sz="3200" dirty="0" smtClean="0"/>
          </a:p>
          <a:p>
            <a:pPr marL="514350" indent="-514350"/>
            <a:r>
              <a:rPr lang="nl-NL" sz="3200" dirty="0" smtClean="0"/>
              <a:t>Aan 850 Opbrengst verkopen			10.000</a:t>
            </a:r>
          </a:p>
          <a:p>
            <a:pPr marL="514350" indent="-514350"/>
            <a:r>
              <a:rPr lang="nl-NL" sz="3200" dirty="0" smtClean="0"/>
              <a:t> </a:t>
            </a:r>
            <a:endParaRPr lang="nl-NL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412375509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e1" id="{1EC7C3FB-37D8-48ED-8B64-0DE660E04E2A}" vid="{0EAB2C89-8CDE-4D4C-AB68-C5349F7FA47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421</TotalTime>
  <Words>147</Words>
  <Application>Microsoft Office PowerPoint</Application>
  <PresentationFormat>Aangepast</PresentationFormat>
  <Paragraphs>132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Kantoorthema</vt:lpstr>
      <vt:lpstr>Byzondere Fin Feiten Uitwerkingen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</vt:vector>
  </TitlesOfParts>
  <Company>ROC van Twente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Permanence</dc:title>
  <dc:creator>Jan Willem Heuten</dc:creator>
  <cp:lastModifiedBy>janwillem</cp:lastModifiedBy>
  <cp:revision>44</cp:revision>
  <dcterms:created xsi:type="dcterms:W3CDTF">2015-10-26T12:17:43Z</dcterms:created>
  <dcterms:modified xsi:type="dcterms:W3CDTF">2015-11-23T23:33:57Z</dcterms:modified>
</cp:coreProperties>
</file>